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72" r:id="rId2"/>
    <p:sldId id="258" r:id="rId3"/>
    <p:sldId id="260" r:id="rId4"/>
    <p:sldId id="264" r:id="rId5"/>
    <p:sldId id="273" r:id="rId6"/>
    <p:sldId id="284" r:id="rId7"/>
    <p:sldId id="274" r:id="rId8"/>
    <p:sldId id="285" r:id="rId9"/>
    <p:sldId id="275" r:id="rId10"/>
    <p:sldId id="286" r:id="rId11"/>
    <p:sldId id="287" r:id="rId12"/>
    <p:sldId id="288" r:id="rId13"/>
    <p:sldId id="289" r:id="rId14"/>
    <p:sldId id="290" r:id="rId15"/>
    <p:sldId id="271" r:id="rId16"/>
    <p:sldId id="270" r:id="rId17"/>
    <p:sldId id="278" r:id="rId18"/>
    <p:sldId id="279" r:id="rId19"/>
    <p:sldId id="280" r:id="rId20"/>
    <p:sldId id="281" r:id="rId21"/>
    <p:sldId id="283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1cc/MptBFlsQ7womcpnxgK1M8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1146" y="-3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4314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530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437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4686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756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5f5f02f1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255f5f02f1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5f5f02f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255f5f02f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948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5850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27384"/>
            <a:ext cx="9273895" cy="688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5149" y="6453336"/>
            <a:ext cx="480876" cy="320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13"/>
          <p:cNvCxnSpPr/>
          <p:nvPr/>
        </p:nvCxnSpPr>
        <p:spPr>
          <a:xfrm>
            <a:off x="35496" y="6381328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13"/>
          <p:cNvSpPr txBox="1"/>
          <p:nvPr/>
        </p:nvSpPr>
        <p:spPr>
          <a:xfrm>
            <a:off x="4572000" y="6464350"/>
            <a:ext cx="38571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project has received funding from the European Union's Horizon 2020 research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innovation programme under grant agreement No GA101017558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13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9808" y="4044433"/>
            <a:ext cx="2640359" cy="200522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3"/>
          <p:cNvSpPr txBox="1">
            <a:spLocks noGrp="1"/>
          </p:cNvSpPr>
          <p:nvPr>
            <p:ph type="subTitle" idx="1"/>
          </p:nvPr>
        </p:nvSpPr>
        <p:spPr>
          <a:xfrm>
            <a:off x="64946" y="4149080"/>
            <a:ext cx="6400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A4C2"/>
              </a:buClr>
              <a:buSzPts val="2800"/>
              <a:buNone/>
              <a:defRPr>
                <a:solidFill>
                  <a:srgbClr val="88A4C2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A4C2"/>
              </a:buClr>
              <a:buSzPts val="2400"/>
              <a:buNone/>
              <a:defRPr>
                <a:solidFill>
                  <a:srgbClr val="88A4C2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64946" y="2268807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slide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/>
          <p:nvPr/>
        </p:nvSpPr>
        <p:spPr>
          <a:xfrm>
            <a:off x="0" y="6398252"/>
            <a:ext cx="9129192" cy="459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5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  <a:defRPr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  <a:defRPr sz="2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800"/>
              <a:buFont typeface="Noto Sans Symbols"/>
              <a:buChar char="▷"/>
              <a:defRPr sz="1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Char char="•"/>
              <a:defRPr sz="16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Char char="–"/>
              <a:defRPr sz="16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Char char="»"/>
              <a:defRPr sz="16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228786" y="6416297"/>
            <a:ext cx="41271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9" name="Google Shape;29;p15" descr="A picture containing text, sign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520" y="188640"/>
            <a:ext cx="674965" cy="698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bg>
      <p:bgPr>
        <a:solidFill>
          <a:srgbClr val="F2F2F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70153"/>
          <a:stretch/>
        </p:blipFill>
        <p:spPr>
          <a:xfrm>
            <a:off x="0" y="4831680"/>
            <a:ext cx="9144000" cy="202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6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5149" y="6453336"/>
            <a:ext cx="480876" cy="32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6"/>
          <p:cNvSpPr txBox="1"/>
          <p:nvPr/>
        </p:nvSpPr>
        <p:spPr>
          <a:xfrm>
            <a:off x="4572000" y="6464350"/>
            <a:ext cx="38571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project has received funding from the European Union's Horizon 2020 research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innovation programme under grant agreement No GA101017558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16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9798" y="620688"/>
            <a:ext cx="5284404" cy="1575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6"/>
          <p:cNvSpPr txBox="1">
            <a:spLocks noGrp="1"/>
          </p:cNvSpPr>
          <p:nvPr>
            <p:ph type="title"/>
          </p:nvPr>
        </p:nvSpPr>
        <p:spPr>
          <a:xfrm>
            <a:off x="1259632" y="2299560"/>
            <a:ext cx="6624736" cy="121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Section title slide">
    <p:bg>
      <p:bgPr>
        <a:solidFill>
          <a:srgbClr val="F2F2F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70153"/>
          <a:stretch/>
        </p:blipFill>
        <p:spPr>
          <a:xfrm>
            <a:off x="0" y="4831680"/>
            <a:ext cx="9144000" cy="202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2521170" y="2110797"/>
            <a:ext cx="6624736" cy="12142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ubTitle" idx="1"/>
          </p:nvPr>
        </p:nvSpPr>
        <p:spPr>
          <a:xfrm>
            <a:off x="2521170" y="3533001"/>
            <a:ext cx="6624736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A4C2"/>
              </a:buClr>
              <a:buSzPts val="2800"/>
              <a:buNone/>
              <a:defRPr>
                <a:solidFill>
                  <a:srgbClr val="88A4C2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A4C2"/>
              </a:buClr>
              <a:buSzPts val="2400"/>
              <a:buNone/>
              <a:defRPr>
                <a:solidFill>
                  <a:srgbClr val="88A4C2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A4C2"/>
              </a:buClr>
              <a:buSzPts val="2000"/>
              <a:buNone/>
              <a:defRPr>
                <a:solidFill>
                  <a:srgbClr val="88A4C2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14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5149" y="6453336"/>
            <a:ext cx="480876" cy="32058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4"/>
          <p:cNvSpPr txBox="1"/>
          <p:nvPr/>
        </p:nvSpPr>
        <p:spPr>
          <a:xfrm>
            <a:off x="4572000" y="6464350"/>
            <a:ext cx="38571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project has received funding from the European Union's Horizon 2020 research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innovation programme under grant agreement No GA101017558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4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16632"/>
            <a:ext cx="3286436" cy="97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slide ">
  <p:cSld name="Basic slide 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/>
          <p:nvPr/>
        </p:nvSpPr>
        <p:spPr>
          <a:xfrm>
            <a:off x="0" y="6398252"/>
            <a:ext cx="9129192" cy="459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  <a:defRPr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  <a:defRPr sz="2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800"/>
              <a:buFont typeface="Noto Sans Symbols"/>
              <a:buChar char="▷"/>
              <a:defRPr sz="1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Char char="•"/>
              <a:defRPr sz="16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Char char="–"/>
              <a:defRPr sz="16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Char char="»"/>
              <a:defRPr sz="16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228786" y="6416297"/>
            <a:ext cx="41271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9B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9" name="Google Shape;49;p17" descr="A picture containing text, sign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520" y="188640"/>
            <a:ext cx="674965" cy="698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"/>
              <a:buNone/>
              <a:defRPr sz="4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A4C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/>
        </p:nvSpPr>
        <p:spPr>
          <a:xfrm>
            <a:off x="-41051" y="5661248"/>
            <a:ext cx="403115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George Koutalieris</a:t>
            </a:r>
            <a:r>
              <a:rPr lang="es-ES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ENORA </a:t>
            </a:r>
            <a:r>
              <a:rPr lang="es-ES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lt1"/>
              </a:buClr>
              <a:buSzPts val="1400"/>
            </a:pPr>
            <a:r>
              <a:rPr lang="es-E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Harris </a:t>
            </a:r>
            <a:r>
              <a:rPr lang="es-ES" sz="14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Georgiou</a:t>
            </a:r>
            <a:r>
              <a:rPr lang="es-E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ENORA </a:t>
            </a:r>
            <a:r>
              <a:rPr lang="es-ES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 lang="es-ES"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ES" sz="14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Paraskevi</a:t>
            </a:r>
            <a:r>
              <a:rPr lang="es-ES" sz="14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14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Rapti</a:t>
            </a:r>
            <a:r>
              <a:rPr lang="es-ES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ENORA </a:t>
            </a:r>
            <a:r>
              <a:rPr lang="es-ES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36076" y="1606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1"/>
          </p:nvPr>
        </p:nvSpPr>
        <p:spPr>
          <a:xfrm>
            <a:off x="48807" y="3658435"/>
            <a:ext cx="6400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s-ES" dirty="0"/>
              <a:t>ENORA </a:t>
            </a:r>
            <a:r>
              <a:rPr lang="es-ES" dirty="0" err="1"/>
              <a:t>Innovation</a:t>
            </a:r>
            <a:endParaRPr dirty="0"/>
          </a:p>
        </p:txBody>
      </p:sp>
      <p:sp>
        <p:nvSpPr>
          <p:cNvPr id="239" name="Google Shape;239;p18"/>
          <p:cNvSpPr txBox="1"/>
          <p:nvPr/>
        </p:nvSpPr>
        <p:spPr>
          <a:xfrm>
            <a:off x="48807" y="2204864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 Methodology of Unobtrusive Sleep Monitoring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8796" y="4305900"/>
            <a:ext cx="54376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4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session</a:t>
            </a:r>
            <a:r>
              <a:rPr lang="es-ES" dirty="0"/>
              <a:t> pipeline</a:t>
            </a:r>
            <a:endParaRPr dirty="0"/>
          </a:p>
        </p:txBody>
      </p:sp>
      <p:sp>
        <p:nvSpPr>
          <p:cNvPr id="263" name="Google Shape;263;p21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7824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1"/>
          </p:nvPr>
        </p:nvSpPr>
        <p:spPr>
          <a:xfrm>
            <a:off x="228785" y="1199214"/>
            <a:ext cx="8915215" cy="467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n-US" sz="1800" dirty="0"/>
              <a:t>Sample pipeline for the </a:t>
            </a:r>
            <a:r>
              <a:rPr lang="en-US" sz="1800" b="1" dirty="0"/>
              <a:t>all-session pipeline </a:t>
            </a:r>
            <a:r>
              <a:rPr lang="en-US" sz="1800" dirty="0"/>
              <a:t>based on spectral decomposition aggregated dataset, including some learning models and visual analytics tools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ACA91-92C5-02CC-B041-67F678481A5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12848" r="33301" b="34047"/>
          <a:stretch>
            <a:fillRect/>
          </a:stretch>
        </p:blipFill>
        <p:spPr bwMode="auto">
          <a:xfrm>
            <a:off x="59596" y="2091854"/>
            <a:ext cx="9024808" cy="404029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017333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/>
              <a:t>PCA </a:t>
            </a:r>
            <a:r>
              <a:rPr lang="es-ES" dirty="0" err="1"/>
              <a:t>spectral</a:t>
            </a:r>
            <a:r>
              <a:rPr lang="es-ES" dirty="0"/>
              <a:t> </a:t>
            </a:r>
            <a:r>
              <a:rPr lang="es-ES" dirty="0" err="1"/>
              <a:t>decomposition</a:t>
            </a:r>
            <a:endParaRPr dirty="0"/>
          </a:p>
        </p:txBody>
      </p:sp>
      <p:sp>
        <p:nvSpPr>
          <p:cNvPr id="263" name="Google Shape;263;p21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7824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1"/>
          </p:nvPr>
        </p:nvSpPr>
        <p:spPr>
          <a:xfrm>
            <a:off x="228785" y="1199214"/>
            <a:ext cx="8915215" cy="467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n-US" sz="1800" dirty="0"/>
              <a:t>The PCA spectral decomposition provides insights at the main mobility patterns that can be considered as stances or “states”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C89502-8A3D-68F3-B8DF-FEF23AC9D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4" y="2151806"/>
            <a:ext cx="9006058" cy="4128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21156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 err="1"/>
              <a:t>Decoupling</a:t>
            </a:r>
            <a:r>
              <a:rPr lang="es-ES" dirty="0"/>
              <a:t> normal and </a:t>
            </a:r>
            <a:r>
              <a:rPr lang="es-ES" dirty="0" err="1"/>
              <a:t>outlier</a:t>
            </a:r>
            <a:r>
              <a:rPr lang="es-ES" dirty="0"/>
              <a:t> </a:t>
            </a:r>
            <a:r>
              <a:rPr lang="es-ES" dirty="0" err="1"/>
              <a:t>clusters</a:t>
            </a:r>
            <a:endParaRPr dirty="0"/>
          </a:p>
        </p:txBody>
      </p:sp>
      <p:sp>
        <p:nvSpPr>
          <p:cNvPr id="263" name="Google Shape;263;p21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7824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1"/>
          </p:nvPr>
        </p:nvSpPr>
        <p:spPr>
          <a:xfrm>
            <a:off x="228785" y="1199214"/>
            <a:ext cx="8915215" cy="467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n-US" sz="1800" dirty="0"/>
              <a:t>Distribution of data samples in “normal” (left) and “anomaly” (right) clusters (decoupled) of the PCA loadings components using </a:t>
            </a:r>
            <a:r>
              <a:rPr lang="en-US" sz="1800" dirty="0" err="1"/>
              <a:t>TwoStep</a:t>
            </a:r>
            <a:r>
              <a:rPr lang="en-US" sz="1800" dirty="0"/>
              <a:t> clustering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EA182-1954-2F6C-838E-C0813BD782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722" t="13276" r="27402" b="32120"/>
          <a:stretch>
            <a:fillRect/>
          </a:stretch>
        </p:blipFill>
        <p:spPr bwMode="auto">
          <a:xfrm>
            <a:off x="0" y="2009855"/>
            <a:ext cx="9054621" cy="386741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746114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 err="1"/>
              <a:t>Understanding</a:t>
            </a:r>
            <a:r>
              <a:rPr lang="es-ES" dirty="0"/>
              <a:t> </a:t>
            </a:r>
            <a:r>
              <a:rPr lang="es-ES" dirty="0" err="1"/>
              <a:t>variability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Kohonen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dirty="0"/>
          </a:p>
        </p:txBody>
      </p:sp>
      <p:sp>
        <p:nvSpPr>
          <p:cNvPr id="263" name="Google Shape;263;p21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7824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1"/>
          </p:nvPr>
        </p:nvSpPr>
        <p:spPr>
          <a:xfrm>
            <a:off x="228785" y="1199214"/>
            <a:ext cx="8915215" cy="467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n-US" sz="1800" dirty="0" err="1"/>
              <a:t>Kohonen</a:t>
            </a:r>
            <a:r>
              <a:rPr lang="en-US" sz="1800" dirty="0"/>
              <a:t> clustering is used to analyze and understand the data collected from the sensors in a more detailed way.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n-US" sz="1800" dirty="0"/>
              <a:t>A self-organizing neural network of size 3-by-3 was designed for clustering the data samples into a total of </a:t>
            </a:r>
            <a:r>
              <a:rPr lang="en-US" sz="1800" b="1" dirty="0"/>
              <a:t>nine possible labels</a:t>
            </a:r>
            <a:r>
              <a:rPr lang="en-US" sz="1800" dirty="0"/>
              <a:t>.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n-US" sz="1800" dirty="0"/>
              <a:t>This method helps us </a:t>
            </a:r>
            <a:r>
              <a:rPr lang="en-US" sz="1800" b="1" dirty="0"/>
              <a:t>understand the variability in sleep positions </a:t>
            </a:r>
            <a:r>
              <a:rPr lang="en-US" sz="1800" dirty="0"/>
              <a:t>and can be used to </a:t>
            </a:r>
            <a:r>
              <a:rPr lang="en-US" sz="1800" b="1" u="sng" dirty="0"/>
              <a:t>calculate a variability index</a:t>
            </a:r>
            <a:r>
              <a:rPr lang="en-US" sz="1800" dirty="0"/>
              <a:t>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A71B4-2A9A-10C5-6D69-FB61E2E455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0347" t="34475" r="13556" b="16488"/>
          <a:stretch>
            <a:fillRect/>
          </a:stretch>
        </p:blipFill>
        <p:spPr bwMode="auto">
          <a:xfrm>
            <a:off x="648586" y="3173452"/>
            <a:ext cx="7660758" cy="31947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879229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 err="1"/>
              <a:t>Understanding</a:t>
            </a:r>
            <a:r>
              <a:rPr lang="es-ES" dirty="0"/>
              <a:t> </a:t>
            </a:r>
            <a:r>
              <a:rPr lang="es-ES" dirty="0" err="1"/>
              <a:t>variability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Kohonen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dirty="0"/>
          </a:p>
        </p:txBody>
      </p:sp>
      <p:sp>
        <p:nvSpPr>
          <p:cNvPr id="263" name="Google Shape;263;p21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7824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1"/>
          </p:nvPr>
        </p:nvSpPr>
        <p:spPr>
          <a:xfrm>
            <a:off x="228785" y="1199214"/>
            <a:ext cx="8915215" cy="467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n-US" dirty="0"/>
              <a:t>Distribution of (normalized) PCA loadings for component 1 </a:t>
            </a:r>
            <a:r>
              <a:rPr lang="en-US" dirty="0" err="1"/>
              <a:t>w.r.t.</a:t>
            </a:r>
            <a:r>
              <a:rPr lang="en-US" dirty="0"/>
              <a:t> sessions and clusters for the optimal </a:t>
            </a:r>
            <a:r>
              <a:rPr lang="en-US" dirty="0" err="1"/>
              <a:t>Kohonen</a:t>
            </a:r>
            <a:r>
              <a:rPr lang="en-US" dirty="0"/>
              <a:t> clustering.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E62AB-A581-C36C-4117-E5C7DE566C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324" t="16488" r="5490" b="16488"/>
          <a:stretch>
            <a:fillRect/>
          </a:stretch>
        </p:blipFill>
        <p:spPr bwMode="auto">
          <a:xfrm>
            <a:off x="9579" y="2642854"/>
            <a:ext cx="9134421" cy="369414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016644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5f5f02f16_0_11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6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n-US" dirty="0"/>
              <a:t>Unsupervised learning approach</a:t>
            </a:r>
            <a:endParaRPr dirty="0"/>
          </a:p>
        </p:txBody>
      </p:sp>
      <p:sp>
        <p:nvSpPr>
          <p:cNvPr id="229" name="Google Shape;229;g255f5f02f16_0_11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spcBef>
                <a:spcPts val="600"/>
              </a:spcBef>
              <a:buSzPct val="100000"/>
            </a:pPr>
            <a:r>
              <a:rPr lang="en-US" dirty="0">
                <a:solidFill>
                  <a:srgbClr val="002060"/>
                </a:solidFill>
              </a:rPr>
              <a:t>PCA spectral decomposition helps to identify the main patterns of movement that the person goes through while sleeping.</a:t>
            </a:r>
          </a:p>
          <a:p>
            <a:pPr marL="342900" indent="-342900">
              <a:spcBef>
                <a:spcPts val="600"/>
              </a:spcBef>
              <a:buSzPct val="100000"/>
            </a:pPr>
            <a:r>
              <a:rPr lang="en-US" dirty="0">
                <a:solidFill>
                  <a:srgbClr val="002060"/>
                </a:solidFill>
              </a:rPr>
              <a:t>The PCA spectral decomposition is a way to process this Mattress Topper data and find the most important patterns or trends within it.</a:t>
            </a:r>
            <a:endParaRPr lang="es-ES" dirty="0">
              <a:solidFill>
                <a:srgbClr val="002060"/>
              </a:solidFill>
            </a:endParaRPr>
          </a:p>
          <a:p>
            <a:pPr marL="342900" indent="-342900">
              <a:spcBef>
                <a:spcPts val="600"/>
              </a:spcBef>
              <a:buSzPct val="100000"/>
            </a:pPr>
            <a:r>
              <a:rPr lang="es-ES" dirty="0">
                <a:solidFill>
                  <a:srgbClr val="002060"/>
                </a:solidFill>
              </a:rPr>
              <a:t>Can be </a:t>
            </a:r>
            <a:r>
              <a:rPr lang="es-ES" dirty="0" err="1">
                <a:solidFill>
                  <a:srgbClr val="002060"/>
                </a:solidFill>
              </a:rPr>
              <a:t>further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enhanced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by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employing</a:t>
            </a:r>
            <a:r>
              <a:rPr lang="es-ES" dirty="0">
                <a:solidFill>
                  <a:srgbClr val="002060"/>
                </a:solidFill>
              </a:rPr>
              <a:t>: </a:t>
            </a:r>
          </a:p>
          <a:p>
            <a:pPr marL="800100" lvl="1">
              <a:buSzPct val="100000"/>
            </a:pPr>
            <a:r>
              <a:rPr lang="es-ES" dirty="0" err="1">
                <a:solidFill>
                  <a:srgbClr val="002060"/>
                </a:solidFill>
              </a:rPr>
              <a:t>Independent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Component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Analysis</a:t>
            </a:r>
            <a:r>
              <a:rPr lang="es-ES" dirty="0">
                <a:solidFill>
                  <a:srgbClr val="002060"/>
                </a:solidFill>
              </a:rPr>
              <a:t> (ICA) </a:t>
            </a:r>
            <a:r>
              <a:rPr lang="es-ES" dirty="0" err="1">
                <a:solidFill>
                  <a:srgbClr val="002060"/>
                </a:solidFill>
              </a:rPr>
              <a:t>enforcing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strict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statistical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independency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for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spectral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components</a:t>
            </a:r>
            <a:r>
              <a:rPr lang="es-ES" dirty="0">
                <a:solidFill>
                  <a:srgbClr val="002060"/>
                </a:solidFill>
              </a:rPr>
              <a:t>.</a:t>
            </a:r>
          </a:p>
          <a:p>
            <a:pPr marL="800100" lvl="1">
              <a:buSzPct val="100000"/>
            </a:pPr>
            <a:r>
              <a:rPr lang="es-ES" dirty="0" err="1">
                <a:solidFill>
                  <a:srgbClr val="002060"/>
                </a:solidFill>
              </a:rPr>
              <a:t>Dictionary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Learning</a:t>
            </a:r>
            <a:r>
              <a:rPr lang="es-ES" dirty="0">
                <a:solidFill>
                  <a:srgbClr val="002060"/>
                </a:solidFill>
              </a:rPr>
              <a:t> / </a:t>
            </a:r>
            <a:r>
              <a:rPr lang="es-ES" dirty="0" err="1">
                <a:solidFill>
                  <a:srgbClr val="002060"/>
                </a:solidFill>
              </a:rPr>
              <a:t>sparse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modeling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instead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ICA </a:t>
            </a:r>
            <a:r>
              <a:rPr lang="es-ES" dirty="0" err="1">
                <a:solidFill>
                  <a:srgbClr val="002060"/>
                </a:solidFill>
              </a:rPr>
              <a:t>or</a:t>
            </a:r>
            <a:r>
              <a:rPr lang="es-ES" dirty="0">
                <a:solidFill>
                  <a:srgbClr val="002060"/>
                </a:solidFill>
              </a:rPr>
              <a:t> PCA, </a:t>
            </a:r>
            <a:r>
              <a:rPr lang="es-ES" dirty="0" err="1">
                <a:solidFill>
                  <a:srgbClr val="002060"/>
                </a:solidFill>
              </a:rPr>
              <a:t>enforcing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further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constraints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to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spectral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components</a:t>
            </a:r>
            <a:r>
              <a:rPr lang="es-ES" dirty="0">
                <a:solidFill>
                  <a:srgbClr val="002060"/>
                </a:solidFill>
              </a:rPr>
              <a:t>:</a:t>
            </a:r>
          </a:p>
          <a:p>
            <a:pPr marL="1257300" lvl="2">
              <a:buSzPct val="100000"/>
            </a:pPr>
            <a:r>
              <a:rPr lang="es-ES" dirty="0" err="1">
                <a:solidFill>
                  <a:srgbClr val="002060"/>
                </a:solidFill>
              </a:rPr>
              <a:t>specifically</a:t>
            </a:r>
            <a:r>
              <a:rPr lang="es-ES" dirty="0">
                <a:solidFill>
                  <a:srgbClr val="002060"/>
                </a:solidFill>
              </a:rPr>
              <a:t>, </a:t>
            </a:r>
            <a:r>
              <a:rPr lang="es-ES" dirty="0" err="1">
                <a:solidFill>
                  <a:srgbClr val="002060"/>
                </a:solidFill>
              </a:rPr>
              <a:t>low-rank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representations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raw </a:t>
            </a:r>
            <a:r>
              <a:rPr lang="es-ES" dirty="0" err="1">
                <a:solidFill>
                  <a:srgbClr val="002060"/>
                </a:solidFill>
              </a:rPr>
              <a:t>measurements</a:t>
            </a:r>
            <a:r>
              <a:rPr lang="es-ES" dirty="0">
                <a:solidFill>
                  <a:srgbClr val="002060"/>
                </a:solidFill>
              </a:rPr>
              <a:t>, </a:t>
            </a:r>
          </a:p>
          <a:p>
            <a:pPr marL="1257300" lvl="2">
              <a:buSzPct val="100000"/>
            </a:pPr>
            <a:r>
              <a:rPr lang="es-ES" dirty="0" err="1">
                <a:solidFill>
                  <a:srgbClr val="002060"/>
                </a:solidFill>
              </a:rPr>
              <a:t>encoding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it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to</a:t>
            </a:r>
            <a:r>
              <a:rPr lang="es-ES" dirty="0">
                <a:solidFill>
                  <a:srgbClr val="002060"/>
                </a:solidFill>
              </a:rPr>
              <a:t> a </a:t>
            </a:r>
            <a:r>
              <a:rPr lang="es-ES" dirty="0" err="1">
                <a:solidFill>
                  <a:srgbClr val="002060"/>
                </a:solidFill>
              </a:rPr>
              <a:t>small</a:t>
            </a:r>
            <a:r>
              <a:rPr lang="es-ES" dirty="0">
                <a:solidFill>
                  <a:srgbClr val="002060"/>
                </a:solidFill>
              </a:rPr>
              <a:t> set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well-defined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unknown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components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or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even</a:t>
            </a:r>
            <a:r>
              <a:rPr lang="es-ES" dirty="0">
                <a:solidFill>
                  <a:srgbClr val="002060"/>
                </a:solidFill>
              </a:rPr>
              <a:t> a </a:t>
            </a:r>
            <a:r>
              <a:rPr lang="es-ES" dirty="0" err="1">
                <a:solidFill>
                  <a:srgbClr val="002060"/>
                </a:solidFill>
              </a:rPr>
              <a:t>semi-defined</a:t>
            </a:r>
            <a:r>
              <a:rPr lang="es-ES" dirty="0">
                <a:solidFill>
                  <a:srgbClr val="002060"/>
                </a:solidFill>
              </a:rPr>
              <a:t> “</a:t>
            </a:r>
            <a:r>
              <a:rPr lang="es-ES" dirty="0" err="1">
                <a:solidFill>
                  <a:srgbClr val="002060"/>
                </a:solidFill>
              </a:rPr>
              <a:t>dictionary</a:t>
            </a:r>
            <a:r>
              <a:rPr lang="es-ES" dirty="0">
                <a:solidFill>
                  <a:srgbClr val="002060"/>
                </a:solidFill>
              </a:rPr>
              <a:t>” </a:t>
            </a:r>
            <a:r>
              <a:rPr lang="es-ES" dirty="0" err="1">
                <a:solidFill>
                  <a:srgbClr val="002060"/>
                </a:solidFill>
              </a:rPr>
              <a:t>based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on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specific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requirements</a:t>
            </a:r>
            <a:r>
              <a:rPr lang="es-ES" dirty="0">
                <a:solidFill>
                  <a:srgbClr val="002060"/>
                </a:solidFill>
              </a:rPr>
              <a:t> / </a:t>
            </a:r>
            <a:r>
              <a:rPr lang="es-ES" dirty="0" err="1">
                <a:solidFill>
                  <a:srgbClr val="002060"/>
                </a:solidFill>
              </a:rPr>
              <a:t>designs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from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properties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specific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disorders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to</a:t>
            </a:r>
            <a:r>
              <a:rPr lang="es-ES" dirty="0">
                <a:solidFill>
                  <a:srgbClr val="002060"/>
                </a:solidFill>
              </a:rPr>
              <a:t> be </a:t>
            </a:r>
            <a:r>
              <a:rPr lang="es-ES" dirty="0" err="1">
                <a:solidFill>
                  <a:srgbClr val="002060"/>
                </a:solidFill>
              </a:rPr>
              <a:t>detected</a:t>
            </a:r>
            <a:r>
              <a:rPr lang="es-ES" dirty="0">
                <a:solidFill>
                  <a:srgbClr val="002060"/>
                </a:solidFill>
              </a:rPr>
              <a:t> (</a:t>
            </a:r>
            <a:r>
              <a:rPr lang="es-ES" dirty="0" err="1">
                <a:solidFill>
                  <a:srgbClr val="002060"/>
                </a:solidFill>
              </a:rPr>
              <a:t>e.g</a:t>
            </a:r>
            <a:r>
              <a:rPr lang="es-ES" dirty="0">
                <a:solidFill>
                  <a:srgbClr val="002060"/>
                </a:solidFill>
              </a:rPr>
              <a:t>. “</a:t>
            </a:r>
            <a:r>
              <a:rPr lang="es-ES" dirty="0" err="1">
                <a:solidFill>
                  <a:srgbClr val="002060"/>
                </a:solidFill>
              </a:rPr>
              <a:t>wide</a:t>
            </a:r>
            <a:r>
              <a:rPr lang="es-ES" dirty="0">
                <a:solidFill>
                  <a:srgbClr val="002060"/>
                </a:solidFill>
              </a:rPr>
              <a:t>” versus “compact” sleeping positions as </a:t>
            </a:r>
            <a:r>
              <a:rPr lang="es-ES" dirty="0" err="1">
                <a:solidFill>
                  <a:srgbClr val="002060"/>
                </a:solidFill>
              </a:rPr>
              <a:t>core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states</a:t>
            </a:r>
            <a:r>
              <a:rPr lang="es-ES" dirty="0">
                <a:solidFill>
                  <a:srgbClr val="002060"/>
                </a:solidFill>
              </a:rPr>
              <a:t>).</a:t>
            </a:r>
            <a:endParaRPr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sp>
        <p:nvSpPr>
          <p:cNvPr id="230" name="Google Shape;230;g255f5f02f16_0_11"/>
          <p:cNvSpPr txBox="1">
            <a:spLocks noGrp="1"/>
          </p:cNvSpPr>
          <p:nvPr>
            <p:ph type="ftr" idx="11"/>
          </p:nvPr>
        </p:nvSpPr>
        <p:spPr>
          <a:xfrm>
            <a:off x="228786" y="6416297"/>
            <a:ext cx="442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g255f5f02f16_0_11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5f5f02f16_0_4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6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n-US" dirty="0"/>
              <a:t>The need for supervised learning</a:t>
            </a:r>
            <a:endParaRPr dirty="0"/>
          </a:p>
        </p:txBody>
      </p:sp>
      <p:sp>
        <p:nvSpPr>
          <p:cNvPr id="221" name="Google Shape;221;g255f5f02f16_0_4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spcBef>
                <a:spcPts val="600"/>
              </a:spcBef>
            </a:pP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active role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domain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experts</a:t>
            </a:r>
            <a:r>
              <a:rPr lang="es-ES" dirty="0">
                <a:solidFill>
                  <a:srgbClr val="002060"/>
                </a:solidFill>
              </a:rPr>
              <a:t> and </a:t>
            </a:r>
            <a:r>
              <a:rPr lang="es-ES" dirty="0" err="1">
                <a:solidFill>
                  <a:srgbClr val="002060"/>
                </a:solidFill>
              </a:rPr>
              <a:t>their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assessment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is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paramount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importance</a:t>
            </a:r>
            <a:r>
              <a:rPr lang="es-ES" dirty="0">
                <a:solidFill>
                  <a:srgbClr val="002060"/>
                </a:solidFill>
              </a:rPr>
              <a:t>. </a:t>
            </a:r>
          </a:p>
          <a:p>
            <a:pPr marL="342900" indent="-342900">
              <a:spcBef>
                <a:spcPts val="600"/>
              </a:spcBef>
            </a:pP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analysis</a:t>
            </a:r>
            <a:r>
              <a:rPr lang="es-ES" dirty="0">
                <a:solidFill>
                  <a:srgbClr val="002060"/>
                </a:solidFill>
              </a:rPr>
              <a:t> and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experimental </a:t>
            </a:r>
            <a:r>
              <a:rPr lang="es-ES" dirty="0" err="1">
                <a:solidFill>
                  <a:srgbClr val="002060"/>
                </a:solidFill>
              </a:rPr>
              <a:t>work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performed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is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designed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around</a:t>
            </a:r>
            <a:r>
              <a:rPr lang="es-ES" dirty="0">
                <a:solidFill>
                  <a:srgbClr val="002060"/>
                </a:solidFill>
              </a:rPr>
              <a:t> a </a:t>
            </a:r>
            <a:r>
              <a:rPr lang="es-ES" dirty="0" err="1">
                <a:solidFill>
                  <a:srgbClr val="002060"/>
                </a:solidFill>
              </a:rPr>
              <a:t>purely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unsupervised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learning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task</a:t>
            </a:r>
            <a:r>
              <a:rPr lang="es-ES" dirty="0">
                <a:solidFill>
                  <a:srgbClr val="002060"/>
                </a:solidFill>
              </a:rPr>
              <a:t>. </a:t>
            </a:r>
          </a:p>
          <a:p>
            <a:pPr marL="342900" indent="-342900">
              <a:spcBef>
                <a:spcPts val="600"/>
              </a:spcBef>
            </a:pPr>
            <a:r>
              <a:rPr lang="es-ES" dirty="0" err="1">
                <a:solidFill>
                  <a:srgbClr val="002060"/>
                </a:solidFill>
              </a:rPr>
              <a:t>This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may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limit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level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quality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assessment</a:t>
            </a:r>
            <a:r>
              <a:rPr lang="es-ES" dirty="0">
                <a:solidFill>
                  <a:srgbClr val="002060"/>
                </a:solidFill>
              </a:rPr>
              <a:t> and </a:t>
            </a:r>
            <a:r>
              <a:rPr lang="es-ES" dirty="0" err="1">
                <a:solidFill>
                  <a:srgbClr val="002060"/>
                </a:solidFill>
              </a:rPr>
              <a:t>explainability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these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models</a:t>
            </a:r>
            <a:r>
              <a:rPr lang="es-ES" dirty="0">
                <a:solidFill>
                  <a:srgbClr val="002060"/>
                </a:solidFill>
              </a:rPr>
              <a:t>. </a:t>
            </a:r>
          </a:p>
          <a:p>
            <a:pPr marL="800100" lvl="1"/>
            <a:r>
              <a:rPr lang="es-ES" dirty="0" err="1">
                <a:solidFill>
                  <a:srgbClr val="002060"/>
                </a:solidFill>
              </a:rPr>
              <a:t>they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depend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almost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entirely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on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statistical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or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other</a:t>
            </a:r>
            <a:r>
              <a:rPr lang="es-ES" dirty="0">
                <a:solidFill>
                  <a:srgbClr val="002060"/>
                </a:solidFill>
              </a:rPr>
              <a:t> similar </a:t>
            </a:r>
            <a:r>
              <a:rPr lang="es-ES" dirty="0" err="1">
                <a:solidFill>
                  <a:srgbClr val="002060"/>
                </a:solidFill>
              </a:rPr>
              <a:t>quality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metrics</a:t>
            </a:r>
            <a:r>
              <a:rPr lang="es-ES" dirty="0">
                <a:solidFill>
                  <a:srgbClr val="002060"/>
                </a:solidFill>
              </a:rPr>
              <a:t>. </a:t>
            </a:r>
          </a:p>
          <a:p>
            <a:pPr marL="800100" lvl="1"/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empirical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feedback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from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experts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will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enable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use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target </a:t>
            </a:r>
            <a:r>
              <a:rPr lang="es-ES" dirty="0" err="1">
                <a:solidFill>
                  <a:srgbClr val="002060"/>
                </a:solidFill>
              </a:rPr>
              <a:t>labels</a:t>
            </a:r>
            <a:r>
              <a:rPr lang="es-ES" dirty="0">
                <a:solidFill>
                  <a:srgbClr val="002060"/>
                </a:solidFill>
              </a:rPr>
              <a:t> as </a:t>
            </a:r>
            <a:r>
              <a:rPr lang="es-ES" dirty="0" err="1">
                <a:solidFill>
                  <a:srgbClr val="002060"/>
                </a:solidFill>
              </a:rPr>
              <a:t>ground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truth</a:t>
            </a:r>
            <a:r>
              <a:rPr lang="es-ES" dirty="0">
                <a:solidFill>
                  <a:srgbClr val="002060"/>
                </a:solidFill>
              </a:rPr>
              <a:t>, </a:t>
            </a:r>
          </a:p>
          <a:p>
            <a:pPr marL="800100" lvl="1"/>
            <a:r>
              <a:rPr lang="es-ES" dirty="0" err="1">
                <a:solidFill>
                  <a:srgbClr val="002060"/>
                </a:solidFill>
              </a:rPr>
              <a:t>not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only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for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characterizing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clusters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but</a:t>
            </a:r>
            <a:r>
              <a:rPr lang="es-ES" dirty="0">
                <a:solidFill>
                  <a:srgbClr val="002060"/>
                </a:solidFill>
              </a:rPr>
              <a:t>, </a:t>
            </a:r>
            <a:r>
              <a:rPr lang="es-ES" dirty="0" err="1">
                <a:solidFill>
                  <a:srgbClr val="002060"/>
                </a:solidFill>
              </a:rPr>
              <a:t>primarily</a:t>
            </a:r>
            <a:r>
              <a:rPr lang="es-ES" dirty="0">
                <a:solidFill>
                  <a:srgbClr val="002060"/>
                </a:solidFill>
              </a:rPr>
              <a:t>, </a:t>
            </a:r>
            <a:r>
              <a:rPr lang="es-ES" dirty="0" err="1">
                <a:solidFill>
                  <a:srgbClr val="002060"/>
                </a:solidFill>
              </a:rPr>
              <a:t>to</a:t>
            </a:r>
            <a:r>
              <a:rPr lang="es-ES" dirty="0">
                <a:solidFill>
                  <a:srgbClr val="002060"/>
                </a:solidFill>
              </a:rPr>
              <a:t> open up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options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of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designing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supervised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learning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models</a:t>
            </a:r>
            <a:r>
              <a:rPr lang="es-ES" dirty="0">
                <a:solidFill>
                  <a:srgbClr val="002060"/>
                </a:solidFill>
              </a:rPr>
              <a:t> and </a:t>
            </a:r>
            <a:r>
              <a:rPr lang="es-ES" dirty="0" err="1">
                <a:solidFill>
                  <a:srgbClr val="002060"/>
                </a:solidFill>
              </a:rPr>
              <a:t>transforming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the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core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task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into</a:t>
            </a:r>
            <a:r>
              <a:rPr lang="es-ES" dirty="0">
                <a:solidFill>
                  <a:srgbClr val="002060"/>
                </a:solidFill>
              </a:rPr>
              <a:t> a </a:t>
            </a:r>
            <a:r>
              <a:rPr lang="es-ES" dirty="0" err="1">
                <a:solidFill>
                  <a:srgbClr val="002060"/>
                </a:solidFill>
              </a:rPr>
              <a:t>classification</a:t>
            </a:r>
            <a:r>
              <a:rPr lang="es-ES" dirty="0">
                <a:solidFill>
                  <a:srgbClr val="002060"/>
                </a:solidFill>
              </a:rPr>
              <a:t> and/</a:t>
            </a:r>
            <a:r>
              <a:rPr lang="es-ES" dirty="0" err="1">
                <a:solidFill>
                  <a:srgbClr val="002060"/>
                </a:solidFill>
              </a:rPr>
              <a:t>or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regression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task</a:t>
            </a:r>
            <a:r>
              <a:rPr lang="es-ES" dirty="0">
                <a:solidFill>
                  <a:srgbClr val="002060"/>
                </a:solidFill>
              </a:rPr>
              <a:t>.</a:t>
            </a:r>
            <a:endParaRPr dirty="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222" name="Google Shape;222;g255f5f02f16_0_4"/>
          <p:cNvSpPr txBox="1">
            <a:spLocks noGrp="1"/>
          </p:cNvSpPr>
          <p:nvPr>
            <p:ph type="ftr" idx="11"/>
          </p:nvPr>
        </p:nvSpPr>
        <p:spPr>
          <a:xfrm>
            <a:off x="228786" y="6416297"/>
            <a:ext cx="442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g255f5f02f16_0_4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6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/>
              <a:t>Annotation Tool UI</a:t>
            </a:r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65697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body" idx="1"/>
          </p:nvPr>
        </p:nvSpPr>
        <p:spPr>
          <a:xfrm>
            <a:off x="5972432" y="1400432"/>
            <a:ext cx="2920048" cy="48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ES"/>
              <a:t>The user selects patient or device.</a:t>
            </a:r>
            <a:endParaRPr/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ES"/>
              <a:t>Patients and devices need to be registered at IAM.</a:t>
            </a:r>
            <a:endParaRPr/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ES"/>
              <a:t>Withings offers a variety of sensors, the user selects one to annotate.</a:t>
            </a:r>
            <a:endParaRPr/>
          </a:p>
        </p:txBody>
      </p:sp>
      <p:pic>
        <p:nvPicPr>
          <p:cNvPr id="292" name="Google Shape;29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85" y="1172621"/>
            <a:ext cx="5238336" cy="43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6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/>
              <a:t>Annotation Tool</a:t>
            </a:r>
            <a:endParaRPr/>
          </a:p>
        </p:txBody>
      </p:sp>
      <p:sp>
        <p:nvSpPr>
          <p:cNvPr id="298" name="Google Shape;298;p26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65697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6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body" idx="1"/>
          </p:nvPr>
        </p:nvSpPr>
        <p:spPr>
          <a:xfrm>
            <a:off x="6246679" y="1252152"/>
            <a:ext cx="2639961" cy="449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ES"/>
              <a:t>By just selecting the area, patient condition and a tag or add an optional tag the user can annotate the data selected.</a:t>
            </a:r>
            <a:endParaRPr/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ES"/>
              <a:t>This will allow the assessment tool to run and visualize in a spectrum graph the sleep results.</a:t>
            </a:r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59" y="1099991"/>
            <a:ext cx="6028743" cy="433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6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/>
              <a:t>Sleep Assessment / Position</a:t>
            </a:r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65697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27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95" y="1009371"/>
            <a:ext cx="7628687" cy="50265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8D4F6-1EE7-B05E-3A88-7FF81ED6F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 err="1"/>
              <a:t>Enora</a:t>
            </a:r>
            <a:r>
              <a:rPr lang="es-ES" dirty="0"/>
              <a:t> </a:t>
            </a:r>
            <a:r>
              <a:rPr lang="es-ES" dirty="0" err="1"/>
              <a:t>Mattress</a:t>
            </a:r>
            <a:r>
              <a:rPr lang="es-ES" dirty="0"/>
              <a:t> </a:t>
            </a:r>
            <a:r>
              <a:rPr lang="es-ES" dirty="0" err="1"/>
              <a:t>Topper</a:t>
            </a:r>
            <a:r>
              <a:rPr lang="es-ES" dirty="0"/>
              <a:t> </a:t>
            </a:r>
            <a:r>
              <a:rPr lang="es-ES" dirty="0" err="1"/>
              <a:t>Prototype</a:t>
            </a:r>
            <a:endParaRPr dirty="0"/>
          </a:p>
        </p:txBody>
      </p: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228786" y="6416297"/>
            <a:ext cx="43432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pic>
        <p:nvPicPr>
          <p:cNvPr id="76" name="Google Shape;76;p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2520" y="2360426"/>
            <a:ext cx="5092996" cy="25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560866" y="5180845"/>
            <a:ext cx="8022267" cy="124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Char char="►"/>
            </a:pP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local SD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contains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keys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WiFi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time)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Char char="►"/>
            </a:pP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mCon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performs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a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raster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scan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every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1 minute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Char char="►"/>
            </a:pP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All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points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are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stored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in local SD and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posted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via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WiFi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module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Enora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Cloud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oogle Shape;67;p6">
            <a:extLst>
              <a:ext uri="{FF2B5EF4-FFF2-40B4-BE49-F238E27FC236}">
                <a16:creationId xmlns:a16="http://schemas.microsoft.com/office/drawing/2014/main" id="{8E52253E-0BD7-3F70-BAF2-10E2121F36B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grayscl/>
          </a:blip>
          <a:srcRect/>
          <a:stretch/>
        </p:blipFill>
        <p:spPr>
          <a:xfrm>
            <a:off x="154172" y="2296000"/>
            <a:ext cx="3827720" cy="27225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8;p6">
            <a:extLst>
              <a:ext uri="{FF2B5EF4-FFF2-40B4-BE49-F238E27FC236}">
                <a16:creationId xmlns:a16="http://schemas.microsoft.com/office/drawing/2014/main" id="{0582BA27-E4C1-E718-1716-BE7BE7A4A300}"/>
              </a:ext>
            </a:extLst>
          </p:cNvPr>
          <p:cNvSpPr txBox="1"/>
          <p:nvPr/>
        </p:nvSpPr>
        <p:spPr>
          <a:xfrm>
            <a:off x="268018" y="930986"/>
            <a:ext cx="8607961" cy="123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prototype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device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that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acquires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pressure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points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of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human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while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sleeping.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Pressure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element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based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Velostat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plastic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film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Sensing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current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less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than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10mA, at 5V.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Top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area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insulated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without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insulation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6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/>
              <a:t>Annotation Tool</a:t>
            </a:r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65697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28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sp>
        <p:nvSpPr>
          <p:cNvPr id="318" name="Google Shape;318;p28"/>
          <p:cNvSpPr txBox="1">
            <a:spLocks noGrp="1"/>
          </p:cNvSpPr>
          <p:nvPr>
            <p:ph type="body" idx="1"/>
          </p:nvPr>
        </p:nvSpPr>
        <p:spPr>
          <a:xfrm>
            <a:off x="257347" y="3685075"/>
            <a:ext cx="8261700" cy="22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s-ES" dirty="0"/>
              <a:t>Once </a:t>
            </a:r>
            <a:r>
              <a:rPr lang="es-ES" dirty="0" err="1"/>
              <a:t>the</a:t>
            </a:r>
            <a:r>
              <a:rPr lang="es-ES" dirty="0"/>
              <a:t> data are </a:t>
            </a:r>
            <a:r>
              <a:rPr lang="es-ES" dirty="0" err="1"/>
              <a:t>annotated</a:t>
            </a:r>
            <a:r>
              <a:rPr lang="es-ES" dirty="0"/>
              <a:t>, a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runs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view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assessment</a:t>
            </a:r>
            <a:r>
              <a:rPr lang="es-ES" dirty="0"/>
              <a:t>.</a:t>
            </a:r>
            <a:endParaRPr dirty="0"/>
          </a:p>
          <a:p>
            <a:endParaRPr dirty="0"/>
          </a:p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requested</a:t>
            </a:r>
            <a:r>
              <a:rPr lang="es-ES" dirty="0"/>
              <a:t> </a:t>
            </a:r>
            <a:r>
              <a:rPr lang="es-ES" dirty="0" err="1"/>
              <a:t>nights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data </a:t>
            </a:r>
            <a:r>
              <a:rPr lang="es-ES" dirty="0" err="1"/>
              <a:t>of</a:t>
            </a:r>
            <a:r>
              <a:rPr lang="es-ES" dirty="0"/>
              <a:t> non-</a:t>
            </a:r>
            <a:r>
              <a:rPr lang="es-ES" dirty="0" err="1"/>
              <a:t>patients</a:t>
            </a:r>
            <a:r>
              <a:rPr lang="es-ES" dirty="0"/>
              <a:t> (normal </a:t>
            </a:r>
            <a:r>
              <a:rPr lang="es-ES" dirty="0" err="1"/>
              <a:t>baseline</a:t>
            </a:r>
            <a:r>
              <a:rPr lang="es-ES" dirty="0"/>
              <a:t>).</a:t>
            </a:r>
            <a:endParaRPr dirty="0"/>
          </a:p>
        </p:txBody>
      </p:sp>
      <p:pic>
        <p:nvPicPr>
          <p:cNvPr id="319" name="Google Shape;31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68" y="1020237"/>
            <a:ext cx="6639697" cy="248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 txBox="1">
            <a:spLocks noGrp="1"/>
          </p:cNvSpPr>
          <p:nvPr>
            <p:ph type="title"/>
          </p:nvPr>
        </p:nvSpPr>
        <p:spPr>
          <a:xfrm>
            <a:off x="1259632" y="2708920"/>
            <a:ext cx="6624736" cy="121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</a:pPr>
            <a:r>
              <a:rPr lang="es-ES"/>
              <a:t>Thank you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/>
              <a:t>System Integration IaM – SemKG 1/2</a:t>
            </a:r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ftr" idx="11"/>
          </p:nvPr>
        </p:nvSpPr>
        <p:spPr>
          <a:xfrm>
            <a:off x="228786" y="6416297"/>
            <a:ext cx="43678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9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323528" y="1628800"/>
            <a:ext cx="1656184" cy="7200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539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Withings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323528" y="3223275"/>
            <a:ext cx="1656184" cy="7200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539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Pressure Data*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395536" y="5728170"/>
            <a:ext cx="6984776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* Prototype in Athens Sleep Clinic</a:t>
            </a:r>
            <a:endParaRPr sz="16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2339752" y="1916832"/>
            <a:ext cx="1152128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539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2292381" y="3458269"/>
            <a:ext cx="1152128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539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3635896" y="1772816"/>
            <a:ext cx="1008112" cy="2170539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539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4953402" y="3621925"/>
            <a:ext cx="3867070" cy="178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Char char="►"/>
            </a:pP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Precesseed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Data (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applicable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Withings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Pressure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data)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Char char="►"/>
            </a:pP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Combined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I</a:t>
            </a:r>
            <a:r>
              <a:rPr lang="es-ES" sz="16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patient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Key,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based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existing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1600" b="0" i="0" u="none" strike="noStrike" cap="none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settings</a:t>
            </a:r>
            <a:r>
              <a:rPr lang="es-ES" sz="1600" b="0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 rot="5400000">
            <a:off x="5688124" y="2422537"/>
            <a:ext cx="864096" cy="7920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539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4847713" y="2714069"/>
            <a:ext cx="744717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539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 txBox="1"/>
          <p:nvPr/>
        </p:nvSpPr>
        <p:spPr>
          <a:xfrm>
            <a:off x="3516518" y="3973523"/>
            <a:ext cx="1080120" cy="509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Enora 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6732240" y="2429757"/>
            <a:ext cx="744717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539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6732240" y="3101054"/>
            <a:ext cx="744717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539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7806555" y="2720491"/>
            <a:ext cx="1080120" cy="509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SemKG</a:t>
            </a:r>
            <a:endParaRPr sz="16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9" descr="Ke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2430" y="153164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/>
              <a:t>Posture detection from raw pressure data</a:t>
            </a:r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7824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4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167" name="Google Shape;167;p4"/>
          <p:cNvSpPr txBox="1">
            <a:spLocks noGrp="1"/>
          </p:cNvSpPr>
          <p:nvPr>
            <p:ph type="body" idx="1"/>
          </p:nvPr>
        </p:nvSpPr>
        <p:spPr>
          <a:xfrm>
            <a:off x="4067944" y="1412776"/>
            <a:ext cx="5076056" cy="446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s-ES" dirty="0"/>
              <a:t>Raw data </a:t>
            </a:r>
            <a:r>
              <a:rPr lang="es-ES" dirty="0" err="1"/>
              <a:t>acquired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1 minute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s-ES" dirty="0" err="1"/>
              <a:t>Predefined</a:t>
            </a:r>
            <a:r>
              <a:rPr lang="es-ES" dirty="0"/>
              <a:t> set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possible</a:t>
            </a:r>
            <a:r>
              <a:rPr lang="es-ES" dirty="0"/>
              <a:t> positions are </a:t>
            </a:r>
            <a:r>
              <a:rPr lang="es-ES" dirty="0" err="1"/>
              <a:t>matched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new </a:t>
            </a:r>
            <a:r>
              <a:rPr lang="es-ES" dirty="0" err="1"/>
              <a:t>dataset</a:t>
            </a:r>
            <a:r>
              <a:rPr lang="es-ES" dirty="0"/>
              <a:t>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s-ES" dirty="0" err="1"/>
              <a:t>Posture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: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posture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s-ES" dirty="0" err="1"/>
              <a:t>Duration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posture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s-ES" dirty="0" err="1"/>
              <a:t>Rate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posture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s-ES" dirty="0"/>
              <a:t>13k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records</a:t>
            </a:r>
            <a:r>
              <a:rPr lang="es-ES" dirty="0"/>
              <a:t> so </a:t>
            </a:r>
            <a:r>
              <a:rPr lang="es-ES" dirty="0" err="1"/>
              <a:t>far</a:t>
            </a:r>
            <a:endParaRPr dirty="0"/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1484784"/>
            <a:ext cx="3559770" cy="32328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53CC4C-9958-6C9E-2710-E138154D73DC}"/>
              </a:ext>
            </a:extLst>
          </p:cNvPr>
          <p:cNvSpPr txBox="1"/>
          <p:nvPr/>
        </p:nvSpPr>
        <p:spPr>
          <a:xfrm>
            <a:off x="4067945" y="4717599"/>
            <a:ext cx="51132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n-US" sz="22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Create histogram to present sleep posture changes over time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4096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indent="-285750"/>
            <a:r>
              <a:rPr lang="en-US" sz="1800" dirty="0"/>
              <a:t>29 distinct measurement sessions, corresponding to distinct patients and their sleeping sessions, </a:t>
            </a:r>
          </a:p>
          <a:p>
            <a:pPr marL="285750" indent="-285750"/>
            <a:r>
              <a:rPr lang="en-US" sz="1800" dirty="0"/>
              <a:t>Each containing a variable number of records (min=20, max=636, mean=239). </a:t>
            </a:r>
          </a:p>
          <a:p>
            <a:pPr marL="285750" indent="-285750"/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sampling</a:t>
            </a:r>
            <a:r>
              <a:rPr lang="es-ES" sz="1800" dirty="0"/>
              <a:t> </a:t>
            </a:r>
            <a:r>
              <a:rPr lang="es-ES" sz="1800" dirty="0" err="1"/>
              <a:t>scheme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synchronous</a:t>
            </a:r>
            <a:r>
              <a:rPr lang="es-ES" sz="1800" dirty="0"/>
              <a:t> </a:t>
            </a:r>
            <a:r>
              <a:rPr lang="es-ES" sz="1800" dirty="0" err="1"/>
              <a:t>with</a:t>
            </a:r>
            <a:r>
              <a:rPr lang="es-ES" sz="1800" dirty="0"/>
              <a:t> </a:t>
            </a:r>
            <a:r>
              <a:rPr lang="es-ES" sz="1800" dirty="0" err="1"/>
              <a:t>sampling</a:t>
            </a:r>
            <a:r>
              <a:rPr lang="es-ES" sz="1800" dirty="0"/>
              <a:t> </a:t>
            </a:r>
            <a:r>
              <a:rPr lang="es-ES" sz="1800" dirty="0" err="1"/>
              <a:t>rate</a:t>
            </a:r>
            <a:r>
              <a:rPr lang="es-ES" sz="1800" dirty="0"/>
              <a:t> </a:t>
            </a:r>
            <a:r>
              <a:rPr lang="es-ES" sz="1800" dirty="0" err="1"/>
              <a:t>between</a:t>
            </a:r>
            <a:r>
              <a:rPr lang="es-ES" sz="1800" dirty="0"/>
              <a:t> 135...209 sec. </a:t>
            </a:r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0" indent="0" algn="ctr">
              <a:buNone/>
            </a:pPr>
            <a:r>
              <a:rPr lang="en-US" sz="1800" i="1" dirty="0"/>
              <a:t>Sample statistics of the second row of sensors (2,*) across all the sessions.</a:t>
            </a:r>
            <a:endParaRPr lang="en-US" i="1" dirty="0"/>
          </a:p>
        </p:txBody>
      </p:sp>
      <p:sp>
        <p:nvSpPr>
          <p:cNvPr id="246" name="Google Shape;246;p19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6838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19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/>
              <a:t>Data </a:t>
            </a:r>
            <a:r>
              <a:rPr lang="es-ES" dirty="0" err="1"/>
              <a:t>specifications</a:t>
            </a:r>
            <a:endParaRPr dirty="0"/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572" y="2169042"/>
            <a:ext cx="5445200" cy="363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body" idx="1"/>
          </p:nvPr>
        </p:nvSpPr>
        <p:spPr>
          <a:xfrm>
            <a:off x="251520" y="1124744"/>
            <a:ext cx="8679829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/>
            <a:r>
              <a:rPr lang="en-US" sz="2800" dirty="0"/>
              <a:t>Some noise filtering is usually applied on the raw data. </a:t>
            </a:r>
          </a:p>
          <a:p>
            <a:pPr indent="-457200"/>
            <a:r>
              <a:rPr lang="en-US" sz="2800" dirty="0"/>
              <a:t>However, in this case this was not implemented for two reasons:</a:t>
            </a:r>
          </a:p>
          <a:p>
            <a:pPr lvl="1" indent="-457200"/>
            <a:r>
              <a:rPr lang="en-US" sz="2400" dirty="0"/>
              <a:t>Without specific annotation from domain experts, applying such a filtering process “blindly” may remove </a:t>
            </a:r>
            <a:r>
              <a:rPr lang="en-US" sz="2400" b="1" dirty="0"/>
              <a:t>useful discriminating information </a:t>
            </a:r>
            <a:r>
              <a:rPr lang="en-US" sz="2400" dirty="0"/>
              <a:t>for the task at hand;</a:t>
            </a:r>
          </a:p>
          <a:p>
            <a:pPr lvl="1" indent="-457200"/>
            <a:r>
              <a:rPr lang="en-US" sz="2400" dirty="0"/>
              <a:t>We employed spectral decomposition using only the most significant spectral components for further processing </a:t>
            </a:r>
          </a:p>
          <a:p>
            <a:pPr lvl="2" indent="-457200"/>
            <a:r>
              <a:rPr lang="en-US" sz="2200" dirty="0"/>
              <a:t>This approach essentially “ignores” factors of limited energy, including noise.</a:t>
            </a:r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  <a:p>
            <a:pPr marL="285750" indent="-285750"/>
            <a:endParaRPr lang="es-ES" sz="1800" dirty="0"/>
          </a:p>
        </p:txBody>
      </p:sp>
      <p:sp>
        <p:nvSpPr>
          <p:cNvPr id="246" name="Google Shape;246;p19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6838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19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/>
              <a:t>Data </a:t>
            </a:r>
            <a:r>
              <a:rPr lang="es-ES" dirty="0" err="1"/>
              <a:t>filtering</a:t>
            </a:r>
            <a:r>
              <a:rPr lang="es-ES" dirty="0"/>
              <a:t> </a:t>
            </a:r>
            <a:r>
              <a:rPr lang="es-ES" dirty="0" err="1"/>
              <a:t>considerations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62314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/>
              <a:t>Rationale and pipeline design</a:t>
            </a:r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7824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228785" y="1412776"/>
            <a:ext cx="9000275" cy="494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s-ES" sz="2600" dirty="0" err="1"/>
              <a:t>Design</a:t>
            </a:r>
            <a:r>
              <a:rPr lang="es-ES" sz="2600" dirty="0"/>
              <a:t> a </a:t>
            </a:r>
            <a:r>
              <a:rPr lang="es-ES" sz="2600" dirty="0" err="1"/>
              <a:t>proper</a:t>
            </a:r>
            <a:r>
              <a:rPr lang="es-ES" sz="2600" dirty="0"/>
              <a:t> data </a:t>
            </a:r>
            <a:r>
              <a:rPr lang="es-ES" sz="2600" dirty="0" err="1"/>
              <a:t>pre-processing</a:t>
            </a:r>
            <a:r>
              <a:rPr lang="es-ES" sz="2600" dirty="0"/>
              <a:t> and </a:t>
            </a:r>
            <a:r>
              <a:rPr lang="es-ES" sz="2600" dirty="0" err="1"/>
              <a:t>feature</a:t>
            </a:r>
            <a:r>
              <a:rPr lang="es-ES" sz="2600" dirty="0"/>
              <a:t> </a:t>
            </a:r>
            <a:r>
              <a:rPr lang="es-ES" sz="2600" dirty="0" err="1"/>
              <a:t>extraction</a:t>
            </a:r>
            <a:r>
              <a:rPr lang="es-ES" sz="2600" dirty="0"/>
              <a:t> pipeline.</a:t>
            </a:r>
            <a:endParaRPr sz="2600" dirty="0"/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s-ES" sz="2600" dirty="0" err="1"/>
              <a:t>Identify</a:t>
            </a:r>
            <a:r>
              <a:rPr lang="es-ES" sz="2600" dirty="0"/>
              <a:t> </a:t>
            </a:r>
            <a:r>
              <a:rPr lang="es-ES" sz="2600" dirty="0" err="1"/>
              <a:t>possible</a:t>
            </a:r>
            <a:r>
              <a:rPr lang="es-ES" sz="2600" dirty="0"/>
              <a:t> </a:t>
            </a:r>
            <a:r>
              <a:rPr lang="es-ES" sz="2600" dirty="0" err="1"/>
              <a:t>similarities</a:t>
            </a:r>
            <a:r>
              <a:rPr lang="es-ES" sz="2600" dirty="0"/>
              <a:t> / </a:t>
            </a:r>
            <a:r>
              <a:rPr lang="es-ES" sz="2600" dirty="0" err="1"/>
              <a:t>dissimilarities</a:t>
            </a:r>
            <a:r>
              <a:rPr lang="es-ES" sz="2600" dirty="0"/>
              <a:t> in </a:t>
            </a:r>
            <a:r>
              <a:rPr lang="es-ES" sz="2600" dirty="0" err="1"/>
              <a:t>the</a:t>
            </a:r>
            <a:r>
              <a:rPr lang="es-ES" sz="2600" dirty="0"/>
              <a:t> data (</a:t>
            </a:r>
            <a:r>
              <a:rPr lang="es-ES" sz="2600" dirty="0" err="1"/>
              <a:t>patterns</a:t>
            </a:r>
            <a:r>
              <a:rPr lang="es-ES" sz="2600" dirty="0"/>
              <a:t>).</a:t>
            </a:r>
            <a:endParaRPr sz="2600" dirty="0"/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s-ES" sz="2600" dirty="0" err="1"/>
              <a:t>Propose</a:t>
            </a:r>
            <a:r>
              <a:rPr lang="es-ES" sz="2600" dirty="0"/>
              <a:t> a set </a:t>
            </a:r>
            <a:r>
              <a:rPr lang="es-ES" sz="2600" dirty="0" err="1"/>
              <a:t>of</a:t>
            </a:r>
            <a:r>
              <a:rPr lang="es-ES" sz="2600" dirty="0"/>
              <a:t> </a:t>
            </a:r>
            <a:r>
              <a:rPr lang="es-ES" sz="2600" dirty="0" err="1"/>
              <a:t>baseline</a:t>
            </a:r>
            <a:r>
              <a:rPr lang="es-ES" sz="2600" dirty="0"/>
              <a:t> / “normal” and </a:t>
            </a:r>
            <a:r>
              <a:rPr lang="es-ES" sz="2600" dirty="0" err="1"/>
              <a:t>outliers</a:t>
            </a:r>
            <a:r>
              <a:rPr lang="es-ES" sz="2600" dirty="0"/>
              <a:t> / “</a:t>
            </a:r>
            <a:r>
              <a:rPr lang="es-ES" sz="2600" dirty="0" err="1"/>
              <a:t>abnormal</a:t>
            </a:r>
            <a:r>
              <a:rPr lang="es-ES" sz="2600" dirty="0"/>
              <a:t>” </a:t>
            </a:r>
            <a:r>
              <a:rPr lang="es-ES" sz="2600" dirty="0" err="1"/>
              <a:t>conditions</a:t>
            </a:r>
            <a:r>
              <a:rPr lang="es-ES" sz="2600" dirty="0"/>
              <a:t>.</a:t>
            </a:r>
            <a:endParaRPr sz="2600" dirty="0"/>
          </a:p>
          <a:p>
            <a:pPr marL="34290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decisions</a:t>
            </a:r>
            <a:r>
              <a:rPr lang="es-ES" dirty="0"/>
              <a:t> </a:t>
            </a:r>
            <a:r>
              <a:rPr lang="es-ES" dirty="0" err="1"/>
              <a:t>specifically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task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mobility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sleeping </a:t>
            </a:r>
            <a:r>
              <a:rPr lang="es-ES" dirty="0" err="1"/>
              <a:t>sessions</a:t>
            </a:r>
            <a:r>
              <a:rPr lang="es-ES" dirty="0"/>
              <a:t> can be </a:t>
            </a:r>
            <a:r>
              <a:rPr lang="es-ES" dirty="0" err="1"/>
              <a:t>summarized</a:t>
            </a:r>
            <a:r>
              <a:rPr lang="es-ES" dirty="0"/>
              <a:t> as </a:t>
            </a:r>
            <a:r>
              <a:rPr lang="es-ES" dirty="0" err="1"/>
              <a:t>follows</a:t>
            </a:r>
            <a:r>
              <a:rPr lang="es-ES" dirty="0"/>
              <a:t>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None/>
            </a:pPr>
            <a:endParaRPr dirty="0"/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s-ES" sz="2600" dirty="0" err="1"/>
              <a:t>The</a:t>
            </a:r>
            <a:r>
              <a:rPr lang="es-ES" sz="2600" dirty="0"/>
              <a:t> original </a:t>
            </a:r>
            <a:r>
              <a:rPr lang="es-ES" sz="2600" dirty="0" err="1"/>
              <a:t>dataset</a:t>
            </a:r>
            <a:r>
              <a:rPr lang="es-ES" sz="2600" dirty="0"/>
              <a:t> </a:t>
            </a:r>
            <a:r>
              <a:rPr lang="es-ES" sz="2600" dirty="0" err="1"/>
              <a:t>was</a:t>
            </a:r>
            <a:r>
              <a:rPr lang="es-ES" sz="2600" dirty="0"/>
              <a:t> </a:t>
            </a:r>
            <a:r>
              <a:rPr lang="es-ES" sz="2600" dirty="0" err="1"/>
              <a:t>assessed</a:t>
            </a:r>
            <a:r>
              <a:rPr lang="es-ES" sz="2600" dirty="0"/>
              <a:t> and </a:t>
            </a:r>
            <a:r>
              <a:rPr lang="es-ES" sz="2600" dirty="0" err="1"/>
              <a:t>validated</a:t>
            </a:r>
            <a:r>
              <a:rPr lang="es-ES" sz="2600" dirty="0"/>
              <a:t> </a:t>
            </a:r>
            <a:r>
              <a:rPr lang="es-ES" sz="2600" dirty="0" err="1"/>
              <a:t>removing</a:t>
            </a:r>
            <a:r>
              <a:rPr lang="es-ES" sz="2600" dirty="0"/>
              <a:t> </a:t>
            </a:r>
            <a:r>
              <a:rPr lang="es-ES" sz="2600" dirty="0" err="1"/>
              <a:t>only</a:t>
            </a:r>
            <a:r>
              <a:rPr lang="es-ES" sz="2600" dirty="0"/>
              <a:t> </a:t>
            </a:r>
            <a:r>
              <a:rPr lang="es-ES" sz="2600" dirty="0" err="1"/>
              <a:t>one</a:t>
            </a:r>
            <a:r>
              <a:rPr lang="es-ES" sz="2600" dirty="0"/>
              <a:t> </a:t>
            </a:r>
            <a:r>
              <a:rPr lang="es-ES" sz="2600" dirty="0" err="1"/>
              <a:t>erroneous</a:t>
            </a:r>
            <a:r>
              <a:rPr lang="es-ES" sz="2600" dirty="0"/>
              <a:t> </a:t>
            </a:r>
            <a:r>
              <a:rPr lang="es-ES" sz="2600" dirty="0" err="1"/>
              <a:t>session</a:t>
            </a:r>
            <a:r>
              <a:rPr lang="es-ES" sz="2600" dirty="0"/>
              <a:t> (3 </a:t>
            </a:r>
            <a:r>
              <a:rPr lang="es-ES" sz="2600" dirty="0" err="1"/>
              <a:t>records</a:t>
            </a:r>
            <a:r>
              <a:rPr lang="es-ES" sz="2600" dirty="0"/>
              <a:t>) and </a:t>
            </a:r>
            <a:r>
              <a:rPr lang="es-ES" sz="2600" dirty="0" err="1"/>
              <a:t>applying</a:t>
            </a:r>
            <a:r>
              <a:rPr lang="es-ES" sz="2600" dirty="0"/>
              <a:t> no </a:t>
            </a:r>
            <a:r>
              <a:rPr lang="es-ES" sz="2600" dirty="0" err="1"/>
              <a:t>noise</a:t>
            </a:r>
            <a:r>
              <a:rPr lang="es-ES" sz="2600" dirty="0"/>
              <a:t> </a:t>
            </a:r>
            <a:r>
              <a:rPr lang="es-ES" sz="2600" dirty="0" err="1"/>
              <a:t>filtering</a:t>
            </a:r>
            <a:r>
              <a:rPr lang="es-ES" sz="2600" dirty="0"/>
              <a:t>.</a:t>
            </a:r>
            <a:endParaRPr sz="2600" dirty="0"/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s-ES" sz="2600" dirty="0" err="1"/>
              <a:t>Spectral</a:t>
            </a:r>
            <a:r>
              <a:rPr lang="es-ES" sz="2600" dirty="0"/>
              <a:t> </a:t>
            </a:r>
            <a:r>
              <a:rPr lang="es-ES" sz="2600" dirty="0" err="1"/>
              <a:t>decomposition</a:t>
            </a:r>
            <a:r>
              <a:rPr lang="es-ES" sz="2600" dirty="0"/>
              <a:t> </a:t>
            </a:r>
            <a:r>
              <a:rPr lang="es-ES" sz="2600" dirty="0" err="1"/>
              <a:t>was</a:t>
            </a:r>
            <a:r>
              <a:rPr lang="es-ES" sz="2600" dirty="0"/>
              <a:t> </a:t>
            </a:r>
            <a:r>
              <a:rPr lang="es-ES" sz="2600" dirty="0" err="1"/>
              <a:t>selected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noise</a:t>
            </a:r>
            <a:r>
              <a:rPr lang="es-ES" sz="2600" dirty="0"/>
              <a:t> </a:t>
            </a:r>
            <a:r>
              <a:rPr lang="es-ES" sz="2600" dirty="0" err="1"/>
              <a:t>removal</a:t>
            </a:r>
            <a:r>
              <a:rPr lang="es-ES" sz="2600" dirty="0"/>
              <a:t>, as </a:t>
            </a:r>
            <a:r>
              <a:rPr lang="es-ES" sz="2600" dirty="0" err="1"/>
              <a:t>well</a:t>
            </a:r>
            <a:r>
              <a:rPr lang="es-ES" sz="2600" dirty="0"/>
              <a:t> as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per-</a:t>
            </a:r>
            <a:r>
              <a:rPr lang="es-ES" sz="2600" dirty="0" err="1"/>
              <a:t>session</a:t>
            </a:r>
            <a:r>
              <a:rPr lang="es-ES" sz="2600" dirty="0"/>
              <a:t> and </a:t>
            </a:r>
            <a:r>
              <a:rPr lang="es-ES" sz="2600" dirty="0" err="1"/>
              <a:t>all-session</a:t>
            </a:r>
            <a:r>
              <a:rPr lang="es-ES" sz="2600" dirty="0"/>
              <a:t> data </a:t>
            </a:r>
            <a:r>
              <a:rPr lang="es-ES" sz="2600" dirty="0" err="1"/>
              <a:t>pre-processing</a:t>
            </a:r>
            <a:r>
              <a:rPr lang="es-ES" sz="2600" dirty="0"/>
              <a:t>.</a:t>
            </a:r>
            <a:endParaRPr sz="2600" dirty="0"/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s-ES" sz="2600" dirty="0" err="1"/>
              <a:t>The</a:t>
            </a:r>
            <a:r>
              <a:rPr lang="es-ES" sz="2600" dirty="0"/>
              <a:t> temporal </a:t>
            </a:r>
            <a:r>
              <a:rPr lang="es-ES" sz="2600" dirty="0" err="1"/>
              <a:t>dimension</a:t>
            </a:r>
            <a:r>
              <a:rPr lang="es-ES" sz="2600" dirty="0"/>
              <a:t> </a:t>
            </a:r>
            <a:r>
              <a:rPr lang="es-ES" sz="2600" dirty="0" err="1"/>
              <a:t>is</a:t>
            </a:r>
            <a:r>
              <a:rPr lang="es-ES" sz="2600" dirty="0"/>
              <a:t> </a:t>
            </a:r>
            <a:r>
              <a:rPr lang="es-ES" sz="2600" dirty="0" err="1"/>
              <a:t>reduced</a:t>
            </a:r>
            <a:r>
              <a:rPr lang="es-ES" sz="2600" dirty="0"/>
              <a:t> </a:t>
            </a:r>
            <a:r>
              <a:rPr lang="es-ES" sz="2600" dirty="0" err="1"/>
              <a:t>either</a:t>
            </a:r>
            <a:r>
              <a:rPr lang="es-ES" sz="2600" dirty="0"/>
              <a:t> </a:t>
            </a:r>
            <a:r>
              <a:rPr lang="es-ES" sz="2600" dirty="0" err="1"/>
              <a:t>by</a:t>
            </a:r>
            <a:r>
              <a:rPr lang="es-ES" sz="2600" dirty="0"/>
              <a:t> </a:t>
            </a:r>
            <a:r>
              <a:rPr lang="es-ES" sz="2600" dirty="0" err="1"/>
              <a:t>statistical</a:t>
            </a:r>
            <a:r>
              <a:rPr lang="es-ES" sz="2600" dirty="0"/>
              <a:t> </a:t>
            </a:r>
            <a:r>
              <a:rPr lang="es-ES" sz="2600" dirty="0" err="1"/>
              <a:t>aggregation</a:t>
            </a:r>
            <a:r>
              <a:rPr lang="es-ES" sz="2600" dirty="0"/>
              <a:t> </a:t>
            </a:r>
            <a:r>
              <a:rPr lang="es-ES" sz="2600" dirty="0" err="1"/>
              <a:t>functions</a:t>
            </a:r>
            <a:r>
              <a:rPr lang="es-ES" sz="2600" dirty="0"/>
              <a:t> (</a:t>
            </a:r>
            <a:r>
              <a:rPr lang="es-ES" sz="2600" dirty="0" err="1"/>
              <a:t>first-order</a:t>
            </a:r>
            <a:r>
              <a:rPr lang="es-ES" sz="2600" dirty="0"/>
              <a:t> </a:t>
            </a:r>
            <a:r>
              <a:rPr lang="es-ES" sz="2600" dirty="0" err="1"/>
              <a:t>statistics</a:t>
            </a:r>
            <a:r>
              <a:rPr lang="es-ES" sz="2600" dirty="0"/>
              <a:t>) </a:t>
            </a:r>
            <a:r>
              <a:rPr lang="es-ES" sz="2600" dirty="0" err="1"/>
              <a:t>or</a:t>
            </a:r>
            <a:r>
              <a:rPr lang="es-ES" sz="2600" dirty="0"/>
              <a:t> </a:t>
            </a:r>
            <a:r>
              <a:rPr lang="es-ES" sz="2600" dirty="0" err="1"/>
              <a:t>spectral</a:t>
            </a:r>
            <a:r>
              <a:rPr lang="es-ES" sz="2600" dirty="0"/>
              <a:t> </a:t>
            </a:r>
            <a:r>
              <a:rPr lang="es-ES" sz="2600" dirty="0" err="1"/>
              <a:t>decomposition</a:t>
            </a:r>
            <a:r>
              <a:rPr lang="es-ES" sz="2600" dirty="0"/>
              <a:t>.</a:t>
            </a:r>
            <a:endParaRPr sz="2600" dirty="0"/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n-US" sz="2600" dirty="0"/>
              <a:t>Per-session analysis is also aggregated to all-sessions analysis as needed, in order to reduce the effects of having several sessions of widely varying sizes, as well as producing a better baseline / “normal” reference across all sleeping sessions.</a:t>
            </a:r>
          </a:p>
          <a:p>
            <a:pPr marL="34290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None/>
            </a:pP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 err="1"/>
              <a:t>Sleep</a:t>
            </a:r>
            <a:r>
              <a:rPr lang="es-ES" dirty="0"/>
              <a:t> data </a:t>
            </a:r>
            <a:r>
              <a:rPr lang="es-ES" dirty="0" err="1"/>
              <a:t>aggregation</a:t>
            </a:r>
            <a:endParaRPr dirty="0"/>
          </a:p>
        </p:txBody>
      </p:sp>
      <p:sp>
        <p:nvSpPr>
          <p:cNvPr id="255" name="Google Shape;255;p20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7824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228785" y="1412776"/>
            <a:ext cx="9000275" cy="494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n-US" sz="2600" dirty="0"/>
              <a:t>The sleep data from multiple sessions are combined and analyzed collectively. </a:t>
            </a:r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n-US" sz="2600" dirty="0"/>
              <a:t>This approach mitigates the effects of session duration differences and enables the creation of a more comprehensive and representative reference for what is considered "normal" across all sleeping sessions.</a:t>
            </a:r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n-US" sz="2600" dirty="0"/>
              <a:t>By aggregating the data, the approach provides a broader perspective on sleep positions and patterns, accounting for a larger dataset. </a:t>
            </a:r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n-US" sz="2600" dirty="0"/>
              <a:t>This can improve the accuracy of identifying and categorizing different sleep positions and establishing more reliable baselines for normal sleep behaviors. </a:t>
            </a:r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n-US" sz="2600" dirty="0"/>
              <a:t>The aggregated analysis allows doctors and researchers to gain insights into sleep position distributions, variations, and potential abnormalities across multiple sessions.</a:t>
            </a:r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r>
              <a:rPr lang="en-US" sz="2600" dirty="0"/>
              <a:t>Doctors can better evaluate sleep patterns, assess patient sleep quality, and potentially identify any deviations or issues that may be impacting overall sleep health.</a:t>
            </a:r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endParaRPr lang="en-US" sz="2600" dirty="0"/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endParaRPr lang="en-US" sz="2600" dirty="0"/>
          </a:p>
          <a:p>
            <a:pPr marL="342900" lvl="0" indent="-3293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ct val="129032"/>
              <a:buFont typeface="Arial"/>
              <a:buChar char="►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179248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043608" y="188640"/>
            <a:ext cx="8085584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</a:pPr>
            <a:r>
              <a:rPr lang="es-ES" dirty="0"/>
              <a:t>Per-</a:t>
            </a:r>
            <a:r>
              <a:rPr lang="es-ES" dirty="0" err="1"/>
              <a:t>session</a:t>
            </a:r>
            <a:r>
              <a:rPr lang="es-ES" dirty="0"/>
              <a:t> pipeline</a:t>
            </a:r>
            <a:endParaRPr dirty="0"/>
          </a:p>
        </p:txBody>
      </p:sp>
      <p:sp>
        <p:nvSpPr>
          <p:cNvPr id="263" name="Google Shape;263;p21"/>
          <p:cNvSpPr txBox="1">
            <a:spLocks noGrp="1"/>
          </p:cNvSpPr>
          <p:nvPr>
            <p:ph type="ftr" idx="11"/>
          </p:nvPr>
        </p:nvSpPr>
        <p:spPr>
          <a:xfrm>
            <a:off x="228785" y="6416297"/>
            <a:ext cx="47824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6th ALAMEDA Meeting, Thessaloniki, 29-30/06/2023</a:t>
            </a:r>
            <a:endParaRPr sz="1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type="sldNum" idx="12"/>
          </p:nvPr>
        </p:nvSpPr>
        <p:spPr>
          <a:xfrm>
            <a:off x="8519140" y="6445562"/>
            <a:ext cx="3675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1"/>
          </p:nvPr>
        </p:nvSpPr>
        <p:spPr>
          <a:xfrm>
            <a:off x="228785" y="1199214"/>
            <a:ext cx="8915215" cy="467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599C"/>
              </a:buClr>
              <a:buSzPts val="2200"/>
              <a:buFont typeface="Arial"/>
              <a:buChar char="►"/>
            </a:pPr>
            <a:r>
              <a:rPr lang="en-US" sz="1800" dirty="0"/>
              <a:t>Sample pipeline for the </a:t>
            </a:r>
            <a:r>
              <a:rPr lang="en-US" sz="1800" b="1" dirty="0"/>
              <a:t>per-session statistically aggregated dataset</a:t>
            </a:r>
            <a:r>
              <a:rPr lang="en-US" sz="1800" dirty="0"/>
              <a:t>, including unsupervised Machine Learning models and visual analytics tools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EF0D95-3A1F-FE3D-D6E9-C99351260E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14989" r="52324" b="35332"/>
          <a:stretch>
            <a:fillRect/>
          </a:stretch>
        </p:blipFill>
        <p:spPr bwMode="auto">
          <a:xfrm>
            <a:off x="765544" y="1879618"/>
            <a:ext cx="7443890" cy="436015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Larissa-Design">
  <a:themeElements>
    <a:clrScheme name="ALAMEDA">
      <a:dk1>
        <a:srgbClr val="0672A8"/>
      </a:dk1>
      <a:lt1>
        <a:srgbClr val="FFFFFF"/>
      </a:lt1>
      <a:dk2>
        <a:srgbClr val="72C7D5"/>
      </a:dk2>
      <a:lt2>
        <a:srgbClr val="C9EAEF"/>
      </a:lt2>
      <a:accent1>
        <a:srgbClr val="72C7D5"/>
      </a:accent1>
      <a:accent2>
        <a:srgbClr val="16A1C7"/>
      </a:accent2>
      <a:accent3>
        <a:srgbClr val="0672A8"/>
      </a:accent3>
      <a:accent4>
        <a:srgbClr val="F6BB00"/>
      </a:accent4>
      <a:accent5>
        <a:srgbClr val="3C9676"/>
      </a:accent5>
      <a:accent6>
        <a:srgbClr val="70AD47"/>
      </a:accent6>
      <a:hlink>
        <a:srgbClr val="0672A8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1386</Words>
  <Application>Microsoft Office PowerPoint</Application>
  <PresentationFormat>On-screen Show (4:3)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Noto Sans Symbols</vt:lpstr>
      <vt:lpstr>Montserrat</vt:lpstr>
      <vt:lpstr>Arial</vt:lpstr>
      <vt:lpstr>Calibri</vt:lpstr>
      <vt:lpstr>Lato</vt:lpstr>
      <vt:lpstr>Larissa-Design</vt:lpstr>
      <vt:lpstr>PowerPoint Presentation</vt:lpstr>
      <vt:lpstr>Enora Mattress Topper Prototype</vt:lpstr>
      <vt:lpstr>System Integration IaM – SemKG 1/2</vt:lpstr>
      <vt:lpstr>Posture detection from raw pressure data</vt:lpstr>
      <vt:lpstr>Data specifications</vt:lpstr>
      <vt:lpstr>Data filtering considerations</vt:lpstr>
      <vt:lpstr>Rationale and pipeline design</vt:lpstr>
      <vt:lpstr>Sleep data aggregation</vt:lpstr>
      <vt:lpstr>Per-session pipeline</vt:lpstr>
      <vt:lpstr>All session pipeline</vt:lpstr>
      <vt:lpstr>PCA spectral decomposition</vt:lpstr>
      <vt:lpstr>Decoupling normal and outlier clusters</vt:lpstr>
      <vt:lpstr>Understanding variability using Kohonen clustering</vt:lpstr>
      <vt:lpstr>Understanding variability using Kohonen clustering</vt:lpstr>
      <vt:lpstr>Unsupervised learning approach</vt:lpstr>
      <vt:lpstr>The need for supervised learning</vt:lpstr>
      <vt:lpstr>Annotation Tool UI</vt:lpstr>
      <vt:lpstr>Annotation Tool</vt:lpstr>
      <vt:lpstr>Sleep Assessment / Position</vt:lpstr>
      <vt:lpstr>Annotation Tool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Strahil</dc:creator>
  <cp:lastModifiedBy>george.koutalieris</cp:lastModifiedBy>
  <cp:revision>5</cp:revision>
  <dcterms:created xsi:type="dcterms:W3CDTF">2015-12-03T09:33:27Z</dcterms:created>
  <dcterms:modified xsi:type="dcterms:W3CDTF">2023-06-29T22:39:35Z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0x01010045C702D8A8D3F142985A5CD7BC31F09D</vt:lpwstr>
  </property>
</Properties>
</file>